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7"/>
  </p:notesMasterIdLst>
  <p:sldIdLst>
    <p:sldId id="1022" r:id="rId5"/>
    <p:sldId id="1164" r:id="rId6"/>
    <p:sldId id="1089" r:id="rId7"/>
    <p:sldId id="1076" r:id="rId8"/>
    <p:sldId id="1168" r:id="rId9"/>
    <p:sldId id="1167" r:id="rId10"/>
    <p:sldId id="1166" r:id="rId11"/>
    <p:sldId id="981" r:id="rId12"/>
    <p:sldId id="1165" r:id="rId13"/>
    <p:sldId id="1161" r:id="rId14"/>
    <p:sldId id="1162" r:id="rId15"/>
    <p:sldId id="114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9716CF-3B48-D76C-4A1E-9E00725AED29}" name="RUDD, Gemma (NHS MIDLANDS AND LANCASHIRE COMMISSIONING SUPPORT UNIT)" initials="G" userId="S::gemma.rudd@nhs.net::0cdb47b6-4071-4260-bcf2-8ab8ccdaec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E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0" autoAdjust="0"/>
    <p:restoredTop sz="85960" autoAdjust="0"/>
  </p:normalViewPr>
  <p:slideViewPr>
    <p:cSldViewPr snapToGrid="0">
      <p:cViewPr>
        <p:scale>
          <a:sx n="155" d="100"/>
          <a:sy n="155" d="100"/>
        </p:scale>
        <p:origin x="2536" y="368"/>
      </p:cViewPr>
      <p:guideLst>
        <p:guide orient="horz" pos="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CC5F-0500-44DF-8D15-C1C7CF97FB49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95F6-6959-4B00-823C-2D1F9A772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0B36-9F6A-4168-A954-55288D8638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42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50F29-BC07-48CC-0C87-6B4FFA36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566A4-C17D-D70D-EBE0-7D8EE4603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898D9-0476-A425-0090-F3B323772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6292C-DA4F-41CD-2203-7DED5F12A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0B36-9F6A-4168-A954-55288D8638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50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3F3F-F6EA-4A1B-BE19-A82BA7635D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6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A5D64-6D27-EBCA-E141-D583DE3D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34A27-6260-15CD-64FD-DEB73449B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AE1B8-EAC2-8A4C-6D0C-2C0DC6A59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81504-C9F9-388C-E594-22D1D83FC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3F3F-F6EA-4A1B-BE19-A82BA7635D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9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AEDCE-B8EF-BFCC-F6E9-0FC11DFE9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9BD8E-4D2F-B290-166D-9BB6D5AE6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B6D44B-62A1-019D-37FE-F1AAA2D8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07699-3308-55F8-6270-36239744A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3F3F-F6EA-4A1B-BE19-A82BA7635D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3F3F-F6EA-4A1B-BE19-A82BA7635D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595F6-6959-4B00-823C-2D1F9A772B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9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9850D-93E0-69E5-33F4-6200830B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437C7-2F45-3A60-96F9-128CB06C9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DB44A-0EF0-4FBF-45F3-F1C716219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A8261-608A-6416-2AED-7C4F4C602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0B36-9F6A-4168-A954-55288D8638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0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595F6-6959-4B00-823C-2D1F9A772B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1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_N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for NHS CSU Collaborative">
            <a:extLst>
              <a:ext uri="{FF2B5EF4-FFF2-40B4-BE49-F238E27FC236}">
                <a16:creationId xmlns:a16="http://schemas.microsoft.com/office/drawing/2014/main" id="{9BB76A96-2336-EF46-B6CA-B4447CDD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23008" y="333240"/>
            <a:ext cx="1935359" cy="8120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56EB83-1FF3-4949-88C2-F994306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8" y="1617455"/>
            <a:ext cx="11324572" cy="1038887"/>
          </a:xfrm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0375C5-A1B8-504E-B0EE-9D5ADE3212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999" y="2903865"/>
            <a:ext cx="11324572" cy="752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79C1E9-F994-654F-882F-04890EB3603D}"/>
              </a:ext>
            </a:extLst>
          </p:cNvPr>
          <p:cNvGrpSpPr/>
          <p:nvPr/>
        </p:nvGrpSpPr>
        <p:grpSpPr>
          <a:xfrm>
            <a:off x="0" y="4128968"/>
            <a:ext cx="12192000" cy="2740608"/>
            <a:chOff x="-23150" y="4361298"/>
            <a:chExt cx="12192000" cy="36912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84E645-A070-3F4A-888B-4195CE0E9A45}"/>
                </a:ext>
              </a:extLst>
            </p:cNvPr>
            <p:cNvSpPr/>
            <p:nvPr userDrawn="1"/>
          </p:nvSpPr>
          <p:spPr>
            <a:xfrm>
              <a:off x="-23150" y="4361298"/>
              <a:ext cx="1069086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84C3AC-D48A-2F47-A452-050D47FEDF9E}"/>
                </a:ext>
              </a:extLst>
            </p:cNvPr>
            <p:cNvSpPr/>
            <p:nvPr userDrawn="1"/>
          </p:nvSpPr>
          <p:spPr>
            <a:xfrm>
              <a:off x="6728170" y="4361298"/>
              <a:ext cx="544068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441-4920-F241-BAEC-E59CBD3CAEB3}"/>
                </a:ext>
              </a:extLst>
            </p:cNvPr>
            <p:cNvSpPr/>
            <p:nvPr userDrawn="1"/>
          </p:nvSpPr>
          <p:spPr>
            <a:xfrm>
              <a:off x="9197050" y="4361298"/>
              <a:ext cx="297180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50EFF6-08C4-7344-BF76-5383A9B42D1E}"/>
                </a:ext>
              </a:extLst>
            </p:cNvPr>
            <p:cNvSpPr/>
            <p:nvPr userDrawn="1"/>
          </p:nvSpPr>
          <p:spPr>
            <a:xfrm>
              <a:off x="11422090" y="4361298"/>
              <a:ext cx="746760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C462387-9508-8E42-BAA3-E80C9A37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998" y="5590541"/>
            <a:ext cx="2743200" cy="193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9E46283-53BB-41E0-94DA-4BB89D76757A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0E8EDC-FC8A-0F4C-BFC6-BB63B03BA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945577"/>
            <a:ext cx="2278062" cy="193041"/>
          </a:xfr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D1818-6C56-44A2-8358-42168F41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08" y="286419"/>
            <a:ext cx="847800" cy="8462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0FA4360-832A-4ABD-B512-B6FBDA4DAB83}"/>
              </a:ext>
            </a:extLst>
          </p:cNvPr>
          <p:cNvGrpSpPr/>
          <p:nvPr/>
        </p:nvGrpSpPr>
        <p:grpSpPr>
          <a:xfrm>
            <a:off x="407988" y="291491"/>
            <a:ext cx="912057" cy="785734"/>
            <a:chOff x="7973860" y="5962715"/>
            <a:chExt cx="653936" cy="5866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25D16E-343B-45F2-A5BE-23A346791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123" t="73294"/>
            <a:stretch/>
          </p:blipFill>
          <p:spPr>
            <a:xfrm>
              <a:off x="7973860" y="6459155"/>
              <a:ext cx="605561" cy="902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95B7B9-AD86-4336-8B49-B02D9A9E7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676"/>
            <a:stretch/>
          </p:blipFill>
          <p:spPr>
            <a:xfrm>
              <a:off x="7995837" y="5962715"/>
              <a:ext cx="583582" cy="44155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78B803-47C5-4EBA-B509-78DD42052317}"/>
                </a:ext>
              </a:extLst>
            </p:cNvPr>
            <p:cNvSpPr/>
            <p:nvPr/>
          </p:nvSpPr>
          <p:spPr>
            <a:xfrm>
              <a:off x="8387255" y="6292693"/>
              <a:ext cx="240541" cy="152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5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DFD360E-FB1C-472C-92D7-B91165F1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398" y="330934"/>
            <a:ext cx="823606" cy="765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89C7C2-D200-447A-8E65-4C64F6CAA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788" y="263199"/>
            <a:ext cx="1142792" cy="8927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CA0154-D7E8-4607-A227-7E3C22842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804" y="321520"/>
            <a:ext cx="823810" cy="8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87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16436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05D8CA-9A16-E24A-88BF-27225E88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16436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05D8CA-9A16-E24A-88BF-27225E88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F6D5069-211A-6343-834E-BB7FAC691A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27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D5E15A-B9FA-9242-A015-557563A9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4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D5E15A-B9FA-9242-A015-557563A9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D2FD8A-997F-1B40-8169-94FBD9F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D01605-7BB0-CB4A-8269-F84016341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636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0566-1DA2-3B48-99D1-912324A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9A68C2-F296-5549-998A-6FA8C47BF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820849"/>
            <a:ext cx="5400000" cy="4169721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+mn-l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464C6A-C608-794B-8A6C-09CDB82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AA963BD-B24B-264D-9FF5-E2E1DB108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9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Highlight Text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0566-1DA2-3B48-99D1-912324A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9A68C2-F296-5549-998A-6FA8C47BF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820849"/>
            <a:ext cx="5400000" cy="4169721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+mn-l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AA963BD-B24B-264D-9FF5-E2E1DB108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C54943-DA74-C34A-B435-6EAE5DF7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AB040C-4B9C-C44D-A1ED-8869F7FF71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48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13B5104-82F1-1949-AC88-B14CFB2977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17736" y="432908"/>
            <a:ext cx="3538835" cy="55576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B28F-572A-D843-83C2-4C42AABB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A811F2-7E54-D14E-ABAB-8634364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7354914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1C55C8-CE44-C644-AC5F-10F16CD3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7354914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444D0A-E56A-DB48-A347-A28EF9796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1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F65846F-E907-4E4F-8AEF-89CEA85E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2908"/>
            <a:ext cx="6573383" cy="556480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EDDB9A-7500-7247-9408-71B88817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44" y="1798667"/>
            <a:ext cx="4340026" cy="41990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45F212-25E5-924E-9DAB-C0185A80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543" y="432908"/>
            <a:ext cx="4340027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A46A87-4881-D144-82DB-6DDD7B3A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945" y="6422572"/>
            <a:ext cx="384937" cy="43542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D022690-0917-B14A-9F0D-8D8A4BF21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65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725A4-343D-DE40-9490-0E72C00F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4716"/>
            <a:ext cx="11324571" cy="5563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ADB55-B831-8345-832F-D46BBD88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8F16EE-ADAE-F043-9E47-E7D2CD869C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79981" y="3481099"/>
            <a:ext cx="5400000" cy="2085896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+mn-l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BDE853-E2D2-4646-A323-DBBBB6B56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47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816435"/>
            <a:ext cx="11324771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CA626E-D8FF-0241-9775-35C5410E5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_N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2E0A68-70BC-BB49-A98C-0267DCBDE1B2}"/>
              </a:ext>
            </a:extLst>
          </p:cNvPr>
          <p:cNvGrpSpPr/>
          <p:nvPr/>
        </p:nvGrpSpPr>
        <p:grpSpPr>
          <a:xfrm flipH="1">
            <a:off x="0" y="4128968"/>
            <a:ext cx="12192000" cy="2740608"/>
            <a:chOff x="-23150" y="4361298"/>
            <a:chExt cx="12192000" cy="36912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5B270F-1D10-6747-9ED3-E177C1A386DD}"/>
                </a:ext>
              </a:extLst>
            </p:cNvPr>
            <p:cNvSpPr/>
            <p:nvPr userDrawn="1"/>
          </p:nvSpPr>
          <p:spPr>
            <a:xfrm>
              <a:off x="-23150" y="4361298"/>
              <a:ext cx="1069086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054A9B-5FAF-5747-A554-B3281BC546E4}"/>
                </a:ext>
              </a:extLst>
            </p:cNvPr>
            <p:cNvSpPr/>
            <p:nvPr userDrawn="1"/>
          </p:nvSpPr>
          <p:spPr>
            <a:xfrm>
              <a:off x="6728170" y="4361298"/>
              <a:ext cx="544068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9B1FA1-EA05-BC46-A0A8-79233F514CC7}"/>
                </a:ext>
              </a:extLst>
            </p:cNvPr>
            <p:cNvSpPr/>
            <p:nvPr userDrawn="1"/>
          </p:nvSpPr>
          <p:spPr>
            <a:xfrm>
              <a:off x="9197050" y="4361298"/>
              <a:ext cx="297180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BCCDF0-CB03-314E-8BF7-8FC384CEBE3C}"/>
                </a:ext>
              </a:extLst>
            </p:cNvPr>
            <p:cNvSpPr/>
            <p:nvPr userDrawn="1"/>
          </p:nvSpPr>
          <p:spPr>
            <a:xfrm>
              <a:off x="11422090" y="4361298"/>
              <a:ext cx="746760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3E994D0-4564-1940-8717-88C9DEA2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8" y="1617455"/>
            <a:ext cx="11324572" cy="1038887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EEE282B-E862-0A4E-A275-3BFE8CFCA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999" y="2903865"/>
            <a:ext cx="11324572" cy="752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28880F0-A7F2-5A40-BC15-9618C8CF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3370" y="5590541"/>
            <a:ext cx="2743200" cy="193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9E46283-53BB-41E0-94DA-4BB89D76757A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F2DCBE9-7DE4-6A45-A0FE-08E7AE8FED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8508" y="5945577"/>
            <a:ext cx="2278062" cy="193041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</a:t>
            </a:r>
          </a:p>
        </p:txBody>
      </p:sp>
      <p:pic>
        <p:nvPicPr>
          <p:cNvPr id="13" name="Picture 12" descr="Logo for NHS CSU Collaborative">
            <a:extLst>
              <a:ext uri="{FF2B5EF4-FFF2-40B4-BE49-F238E27FC236}">
                <a16:creationId xmlns:a16="http://schemas.microsoft.com/office/drawing/2014/main" id="{F3557E01-BBD8-7D4F-BEB3-1360180C7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23008" y="333240"/>
            <a:ext cx="1935359" cy="812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1608E1-E737-47D9-B509-F40261C6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13" y="356460"/>
            <a:ext cx="847800" cy="84629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D52C681-7D7C-4691-958B-7149FED7B61C}"/>
              </a:ext>
            </a:extLst>
          </p:cNvPr>
          <p:cNvGrpSpPr/>
          <p:nvPr/>
        </p:nvGrpSpPr>
        <p:grpSpPr>
          <a:xfrm>
            <a:off x="496193" y="361532"/>
            <a:ext cx="912057" cy="785734"/>
            <a:chOff x="7973860" y="5962715"/>
            <a:chExt cx="653936" cy="58668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6B10EB-DEDD-48F4-88B7-55C4BDABC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123" t="73294"/>
            <a:stretch/>
          </p:blipFill>
          <p:spPr>
            <a:xfrm>
              <a:off x="7973860" y="6459155"/>
              <a:ext cx="605561" cy="9024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2F27072-62A2-4042-8272-F9C063A86B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676"/>
            <a:stretch/>
          </p:blipFill>
          <p:spPr>
            <a:xfrm>
              <a:off x="7995837" y="5962715"/>
              <a:ext cx="583582" cy="44155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FD2308-C24C-4776-AA71-BD2E08200F74}"/>
                </a:ext>
              </a:extLst>
            </p:cNvPr>
            <p:cNvSpPr/>
            <p:nvPr/>
          </p:nvSpPr>
          <p:spPr>
            <a:xfrm>
              <a:off x="8387255" y="6292693"/>
              <a:ext cx="240541" cy="152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8154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1705A33-CED6-44A3-B008-73AB977C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603" y="400975"/>
            <a:ext cx="823606" cy="7659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65FB6D-1EC9-46C4-8547-F7952D85B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993" y="333240"/>
            <a:ext cx="1142792" cy="8927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16CC93-8A67-4C00-8BAE-23D75FEDC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009" y="391561"/>
            <a:ext cx="823810" cy="8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816435"/>
            <a:ext cx="11324771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CA626E-D8FF-0241-9775-35C5410E5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AC68C4-6088-7545-8D42-73CC516A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1846FA-BE67-934E-8EDA-9133BB8B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9405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816435"/>
            <a:ext cx="5400199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A556E0-9154-AC4D-8580-3FA5B5FE7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 with Text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816435"/>
            <a:ext cx="5400199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A556E0-9154-AC4D-8580-3FA5B5FE7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25A8A2-8C8C-9148-8D2D-161148CC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871EC6-A8B9-FE40-9543-BDB7A5CF0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210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BB9050EB-BB0B-7E4A-A871-D2BE8C87C8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820863"/>
            <a:ext cx="11325225" cy="4170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63EF42-11CC-D34B-9C62-1151FE67E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6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BB9050EB-BB0B-7E4A-A871-D2BE8C87C8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820863"/>
            <a:ext cx="11325225" cy="4170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63EF42-11CC-D34B-9C62-1151FE67E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9BA854-2232-E646-A440-81BC5A25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7DAB445-73BA-A442-A2DC-135522D85E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026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816435"/>
            <a:ext cx="5400675" cy="41874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226E92-B0B4-8C4C-8293-133DB10A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44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able with Text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820849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816435"/>
            <a:ext cx="5400675" cy="41874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226E92-B0B4-8C4C-8293-133DB10A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CEF7FD-93E0-FC4F-9D8E-F55C7CB3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399331-BE29-C44B-8156-6898DB6FF9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247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5B325-8423-7A40-9D12-8DB141A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499BD-53AF-A947-B84C-2B0E9FB82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2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5B325-8423-7A40-9D12-8DB141A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499BD-53AF-A947-B84C-2B0E9FB82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E2CFA6-CD98-5D48-9907-C05CC3FA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432908"/>
            <a:ext cx="10453551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CB0454-9A05-6140-89EA-A5AAD85AA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449" y="432908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9143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374FAD-B0D6-804A-AB4D-77A84AACE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NHS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FD5EC8-B7E0-7248-B3BE-370C80A10B09}"/>
              </a:ext>
            </a:extLst>
          </p:cNvPr>
          <p:cNvGrpSpPr/>
          <p:nvPr/>
        </p:nvGrpSpPr>
        <p:grpSpPr>
          <a:xfrm>
            <a:off x="0" y="0"/>
            <a:ext cx="12192000" cy="6869576"/>
            <a:chOff x="-23150" y="4361298"/>
            <a:chExt cx="12192000" cy="36912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36CCEA-3B0F-444B-B44E-D6D9F52CAF53}"/>
                </a:ext>
              </a:extLst>
            </p:cNvPr>
            <p:cNvSpPr/>
            <p:nvPr userDrawn="1"/>
          </p:nvSpPr>
          <p:spPr>
            <a:xfrm>
              <a:off x="-23150" y="4361298"/>
              <a:ext cx="1069086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46BADD-FE67-9E42-B135-4D7E1D658CED}"/>
                </a:ext>
              </a:extLst>
            </p:cNvPr>
            <p:cNvSpPr/>
            <p:nvPr userDrawn="1"/>
          </p:nvSpPr>
          <p:spPr>
            <a:xfrm>
              <a:off x="8267410" y="4361298"/>
              <a:ext cx="390144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4C2970-3A2E-FD44-80B9-FA5D11F43752}"/>
                </a:ext>
              </a:extLst>
            </p:cNvPr>
            <p:cNvSpPr/>
            <p:nvPr userDrawn="1"/>
          </p:nvSpPr>
          <p:spPr>
            <a:xfrm>
              <a:off x="10080970" y="4361298"/>
              <a:ext cx="208788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5C2CE-6B6B-4644-BB18-B5E8EC547E49}"/>
                </a:ext>
              </a:extLst>
            </p:cNvPr>
            <p:cNvSpPr/>
            <p:nvPr userDrawn="1"/>
          </p:nvSpPr>
          <p:spPr>
            <a:xfrm>
              <a:off x="11422090" y="4361298"/>
              <a:ext cx="746760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68491"/>
            <a:ext cx="7259437" cy="244621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3746701"/>
            <a:ext cx="7259437" cy="17468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3D3254-12A1-EF42-B097-CECC517E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25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283-53BB-41E0-94DA-4BB89D76757A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8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786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086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7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 NHS Blue_numb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FD5EC8-B7E0-7248-B3BE-370C80A10B09}"/>
              </a:ext>
            </a:extLst>
          </p:cNvPr>
          <p:cNvGrpSpPr/>
          <p:nvPr/>
        </p:nvGrpSpPr>
        <p:grpSpPr>
          <a:xfrm>
            <a:off x="0" y="0"/>
            <a:ext cx="12192000" cy="6869576"/>
            <a:chOff x="-23150" y="4361298"/>
            <a:chExt cx="12192000" cy="36912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36CCEA-3B0F-444B-B44E-D6D9F52CAF53}"/>
                </a:ext>
              </a:extLst>
            </p:cNvPr>
            <p:cNvSpPr/>
            <p:nvPr userDrawn="1"/>
          </p:nvSpPr>
          <p:spPr>
            <a:xfrm>
              <a:off x="-23150" y="4361298"/>
              <a:ext cx="1069086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46BADD-FE67-9E42-B135-4D7E1D658CED}"/>
                </a:ext>
              </a:extLst>
            </p:cNvPr>
            <p:cNvSpPr/>
            <p:nvPr userDrawn="1"/>
          </p:nvSpPr>
          <p:spPr>
            <a:xfrm>
              <a:off x="8267410" y="4361298"/>
              <a:ext cx="390144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4C2970-3A2E-FD44-80B9-FA5D11F43752}"/>
                </a:ext>
              </a:extLst>
            </p:cNvPr>
            <p:cNvSpPr/>
            <p:nvPr userDrawn="1"/>
          </p:nvSpPr>
          <p:spPr>
            <a:xfrm>
              <a:off x="10080970" y="4361298"/>
              <a:ext cx="208788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5C2CE-6B6B-4644-BB18-B5E8EC547E49}"/>
                </a:ext>
              </a:extLst>
            </p:cNvPr>
            <p:cNvSpPr/>
            <p:nvPr userDrawn="1"/>
          </p:nvSpPr>
          <p:spPr>
            <a:xfrm>
              <a:off x="11422090" y="4361298"/>
              <a:ext cx="746760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564628"/>
            <a:ext cx="7259437" cy="244621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42838"/>
            <a:ext cx="7259437" cy="17468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3D3254-12A1-EF42-B097-CECC517E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41BA41-2D27-184C-B694-87E060868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45" y="411460"/>
            <a:ext cx="922795" cy="922795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buNone/>
              <a:defRPr sz="2800" b="1">
                <a:solidFill>
                  <a:schemeClr val="tx2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29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 NHS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68491"/>
            <a:ext cx="7427213" cy="2446210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056" y="3746701"/>
            <a:ext cx="7427213" cy="17468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3D3254-12A1-EF42-B097-CECC517E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9A8819-DFEC-EF47-BC31-91657DFDC3DF}"/>
              </a:ext>
            </a:extLst>
          </p:cNvPr>
          <p:cNvGrpSpPr/>
          <p:nvPr/>
        </p:nvGrpSpPr>
        <p:grpSpPr>
          <a:xfrm>
            <a:off x="8290560" y="0"/>
            <a:ext cx="3901440" cy="6869576"/>
            <a:chOff x="8267410" y="4361298"/>
            <a:chExt cx="3901440" cy="36912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D5D0F9-739E-E74E-ADC1-75C055B2BE51}"/>
                </a:ext>
              </a:extLst>
            </p:cNvPr>
            <p:cNvSpPr/>
            <p:nvPr userDrawn="1"/>
          </p:nvSpPr>
          <p:spPr>
            <a:xfrm>
              <a:off x="8267410" y="4361298"/>
              <a:ext cx="240030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139AF9-F154-EF4F-8AB9-69EA314684A2}"/>
                </a:ext>
              </a:extLst>
            </p:cNvPr>
            <p:cNvSpPr/>
            <p:nvPr userDrawn="1"/>
          </p:nvSpPr>
          <p:spPr>
            <a:xfrm>
              <a:off x="9383740" y="4361298"/>
              <a:ext cx="278511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422759-B930-934D-A1BC-C563482D75B5}"/>
                </a:ext>
              </a:extLst>
            </p:cNvPr>
            <p:cNvSpPr/>
            <p:nvPr userDrawn="1"/>
          </p:nvSpPr>
          <p:spPr>
            <a:xfrm>
              <a:off x="10667710" y="4361298"/>
              <a:ext cx="150114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947FAE-D623-8A4C-84D3-603B01A518ED}"/>
                </a:ext>
              </a:extLst>
            </p:cNvPr>
            <p:cNvSpPr/>
            <p:nvPr userDrawn="1"/>
          </p:nvSpPr>
          <p:spPr>
            <a:xfrm>
              <a:off x="11720792" y="4361298"/>
              <a:ext cx="448057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12B02E-D7BF-442F-A08C-86F832303A96}"/>
              </a:ext>
            </a:extLst>
          </p:cNvPr>
          <p:cNvGrpSpPr/>
          <p:nvPr/>
        </p:nvGrpSpPr>
        <p:grpSpPr>
          <a:xfrm>
            <a:off x="8290560" y="0"/>
            <a:ext cx="3901440" cy="6869576"/>
            <a:chOff x="8267410" y="4361298"/>
            <a:chExt cx="3901440" cy="36912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EB0C33-BEC0-4AB1-8833-3B7561C59146}"/>
                </a:ext>
              </a:extLst>
            </p:cNvPr>
            <p:cNvSpPr/>
            <p:nvPr userDrawn="1"/>
          </p:nvSpPr>
          <p:spPr>
            <a:xfrm>
              <a:off x="8267410" y="4361298"/>
              <a:ext cx="240030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BA482B-7D93-4AAA-B8A2-68DF2063FF19}"/>
                </a:ext>
              </a:extLst>
            </p:cNvPr>
            <p:cNvSpPr/>
            <p:nvPr userDrawn="1"/>
          </p:nvSpPr>
          <p:spPr>
            <a:xfrm>
              <a:off x="9383740" y="4361298"/>
              <a:ext cx="278511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FEA7B8-0C9C-4A77-89DC-DF50BB940186}"/>
                </a:ext>
              </a:extLst>
            </p:cNvPr>
            <p:cNvSpPr/>
            <p:nvPr userDrawn="1"/>
          </p:nvSpPr>
          <p:spPr>
            <a:xfrm>
              <a:off x="10667710" y="4361298"/>
              <a:ext cx="150114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1C7F52-63F6-4175-9BB7-04F1835AEA19}"/>
                </a:ext>
              </a:extLst>
            </p:cNvPr>
            <p:cNvSpPr/>
            <p:nvPr userDrawn="1"/>
          </p:nvSpPr>
          <p:spPr>
            <a:xfrm>
              <a:off x="11720792" y="4361298"/>
              <a:ext cx="448057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004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 NHS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3D3254-12A1-EF42-B097-CECC517E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9A8819-DFEC-EF47-BC31-91657DFDC3DF}"/>
              </a:ext>
            </a:extLst>
          </p:cNvPr>
          <p:cNvGrpSpPr/>
          <p:nvPr/>
        </p:nvGrpSpPr>
        <p:grpSpPr>
          <a:xfrm>
            <a:off x="8290560" y="0"/>
            <a:ext cx="3901440" cy="6869576"/>
            <a:chOff x="8267410" y="4361298"/>
            <a:chExt cx="3901440" cy="36912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D5D0F9-739E-E74E-ADC1-75C055B2BE51}"/>
                </a:ext>
              </a:extLst>
            </p:cNvPr>
            <p:cNvSpPr/>
            <p:nvPr userDrawn="1"/>
          </p:nvSpPr>
          <p:spPr>
            <a:xfrm>
              <a:off x="8267410" y="4361298"/>
              <a:ext cx="240030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139AF9-F154-EF4F-8AB9-69EA314684A2}"/>
                </a:ext>
              </a:extLst>
            </p:cNvPr>
            <p:cNvSpPr/>
            <p:nvPr userDrawn="1"/>
          </p:nvSpPr>
          <p:spPr>
            <a:xfrm>
              <a:off x="9383740" y="4361298"/>
              <a:ext cx="278511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422759-B930-934D-A1BC-C563482D75B5}"/>
                </a:ext>
              </a:extLst>
            </p:cNvPr>
            <p:cNvSpPr/>
            <p:nvPr userDrawn="1"/>
          </p:nvSpPr>
          <p:spPr>
            <a:xfrm>
              <a:off x="10667710" y="4361298"/>
              <a:ext cx="150114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947FAE-D623-8A4C-84D3-603B01A518ED}"/>
                </a:ext>
              </a:extLst>
            </p:cNvPr>
            <p:cNvSpPr/>
            <p:nvPr userDrawn="1"/>
          </p:nvSpPr>
          <p:spPr>
            <a:xfrm>
              <a:off x="11720792" y="4361298"/>
              <a:ext cx="448057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55E4B4B-79A9-BD44-B4E6-5A75E558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564628"/>
            <a:ext cx="7259437" cy="2446210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E493E5D-FC40-DF49-AA01-5986DD941B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056" y="4442838"/>
            <a:ext cx="7259437" cy="17468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34B6247-5BBD-2E48-BB75-1DE7357A2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45" y="411460"/>
            <a:ext cx="922795" cy="922795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800" b="1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275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05D8CA-9A16-E24A-88BF-27225E88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AD2CE70-10C8-784E-8065-F54024820B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1623514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ED310422-FA5E-914A-8A20-098CA9FA46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0614" y="1623516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6F59FB8-E7E7-3E41-8B74-906E86ECB2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995" y="2565365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AFDF00D4-67C4-8748-B049-15BAC7D0B45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2565367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8B0F472-A4FD-C94E-AA9F-1E77924DC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995" y="3507214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253E3B06-C907-D447-8D94-C28224CCFD3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80160" y="3507216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C2ED9BE-F1B1-AF4D-9B03-F76D94516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999" y="4449061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68D5A7A5-6863-024F-9774-BA99394C761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87164" y="4449063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7EC7546-2528-5641-911D-BD8485301F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999" y="5390906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293CB3C1-4CF0-DC44-BC58-F947EB8D9BF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87164" y="5390908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05D8CA-9A16-E24A-88BF-27225E88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Gotham Rounded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DAB47-0420-D34A-B7B9-FB79811A2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1623514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3F4FB0-94BD-0E44-8BC6-DC1D8A2A5A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0614" y="1623516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FAD0DE-FFE8-6944-A8C7-71C5075A0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995" y="2565365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4106D543-EB49-7C4D-A7D6-6A80B0E1F5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2565367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46B078E-76A5-1848-9490-B3166E8964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995" y="3507214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F1EEE885-F881-0645-BC7E-0C940F931A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80160" y="3507216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F170E4E-CB85-9048-9315-33D04CAB2A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999" y="4449061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EC1BD389-E6BF-774F-9232-9FEEB9ABE1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87164" y="4449063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41D617C-24D8-CC47-8696-BFEB12E61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999" y="5390906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0D79B8C8-9088-2347-8ACA-500575872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87164" y="5390908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C04ECEF-A0E7-3F4E-8538-59E67588AC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2257" y="1623512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id="{B1089F06-03DD-5D4B-9236-A2D1A5CE7ED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27422" y="1623514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869BDCD-FF37-1047-BA78-BCCFD22CC5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1803" y="2565363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A32A3BDD-F256-B245-AD82-599135B292C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126968" y="2565365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B402C61F-09E2-1748-863C-A11750C946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1803" y="3507212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331BD173-6BEC-C444-8714-7A396BF4F28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26968" y="3507214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351B81C6-28C6-474C-AA03-19C17ADBA4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8807" y="4449059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9</a:t>
            </a:r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ADC43E21-7DF7-4F42-85AE-B3E7C095254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133972" y="4449061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E8B2F18-BC94-8643-B9B7-CBB721B44F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8807" y="5390904"/>
            <a:ext cx="690429" cy="690429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10</a:t>
            </a:r>
          </a:p>
        </p:txBody>
      </p:sp>
      <p:sp>
        <p:nvSpPr>
          <p:cNvPr id="47" name="Content Placeholder 10">
            <a:extLst>
              <a:ext uri="{FF2B5EF4-FFF2-40B4-BE49-F238E27FC236}">
                <a16:creationId xmlns:a16="http://schemas.microsoft.com/office/drawing/2014/main" id="{449D04EC-77BA-6C40-BD0D-63014489D37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133972" y="5390906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NHS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FD5EC8-B7E0-7248-B3BE-370C80A10B09}"/>
              </a:ext>
            </a:extLst>
          </p:cNvPr>
          <p:cNvGrpSpPr/>
          <p:nvPr/>
        </p:nvGrpSpPr>
        <p:grpSpPr>
          <a:xfrm>
            <a:off x="0" y="0"/>
            <a:ext cx="6789420" cy="6869576"/>
            <a:chOff x="-23150" y="4361298"/>
            <a:chExt cx="12192000" cy="36912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36CCEA-3B0F-444B-B44E-D6D9F52CAF53}"/>
                </a:ext>
              </a:extLst>
            </p:cNvPr>
            <p:cNvSpPr/>
            <p:nvPr userDrawn="1"/>
          </p:nvSpPr>
          <p:spPr>
            <a:xfrm>
              <a:off x="-23150" y="4361298"/>
              <a:ext cx="1069086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46BADD-FE67-9E42-B135-4D7E1D658CED}"/>
                </a:ext>
              </a:extLst>
            </p:cNvPr>
            <p:cNvSpPr/>
            <p:nvPr userDrawn="1"/>
          </p:nvSpPr>
          <p:spPr>
            <a:xfrm>
              <a:off x="8267410" y="4361298"/>
              <a:ext cx="390144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4C2970-3A2E-FD44-80B9-FA5D11F43752}"/>
                </a:ext>
              </a:extLst>
            </p:cNvPr>
            <p:cNvSpPr/>
            <p:nvPr userDrawn="1"/>
          </p:nvSpPr>
          <p:spPr>
            <a:xfrm>
              <a:off x="10080970" y="4361298"/>
              <a:ext cx="208788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5C2CE-6B6B-4644-BB18-B5E8EC547E49}"/>
                </a:ext>
              </a:extLst>
            </p:cNvPr>
            <p:cNvSpPr/>
            <p:nvPr userDrawn="1"/>
          </p:nvSpPr>
          <p:spPr>
            <a:xfrm>
              <a:off x="11422090" y="4361298"/>
              <a:ext cx="746760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3D3254-12A1-EF42-B097-CECC517E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9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E639E8-2655-1D41-8D3F-EA2F348C5DEE}"/>
              </a:ext>
            </a:extLst>
          </p:cNvPr>
          <p:cNvGrpSpPr/>
          <p:nvPr/>
        </p:nvGrpSpPr>
        <p:grpSpPr>
          <a:xfrm>
            <a:off x="0" y="6422572"/>
            <a:ext cx="12192000" cy="447004"/>
            <a:chOff x="-23150" y="4361298"/>
            <a:chExt cx="12192000" cy="36912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84DF00-AC3F-4D44-9294-63DAE214482B}"/>
                </a:ext>
              </a:extLst>
            </p:cNvPr>
            <p:cNvSpPr/>
            <p:nvPr userDrawn="1"/>
          </p:nvSpPr>
          <p:spPr>
            <a:xfrm>
              <a:off x="-23150" y="4361298"/>
              <a:ext cx="10690860" cy="36912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CAF6CE-0444-314C-A968-F078D8FFBF64}"/>
                </a:ext>
              </a:extLst>
            </p:cNvPr>
            <p:cNvSpPr/>
            <p:nvPr userDrawn="1"/>
          </p:nvSpPr>
          <p:spPr>
            <a:xfrm>
              <a:off x="6728170" y="4361298"/>
              <a:ext cx="5440680" cy="36912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7443F6-225E-174C-A645-2848CCF1360E}"/>
                </a:ext>
              </a:extLst>
            </p:cNvPr>
            <p:cNvSpPr/>
            <p:nvPr userDrawn="1"/>
          </p:nvSpPr>
          <p:spPr>
            <a:xfrm>
              <a:off x="9197050" y="4361298"/>
              <a:ext cx="2971800" cy="369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C468E7-36EB-A84F-B802-C200C673B46C}"/>
                </a:ext>
              </a:extLst>
            </p:cNvPr>
            <p:cNvSpPr/>
            <p:nvPr userDrawn="1"/>
          </p:nvSpPr>
          <p:spPr>
            <a:xfrm>
              <a:off x="11422090" y="4361298"/>
              <a:ext cx="746760" cy="36912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714" y="1845619"/>
            <a:ext cx="11324572" cy="417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E4747-DC81-7040-907E-2165DDBCB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8073" y="6425091"/>
            <a:ext cx="10355853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C461-81C3-0843-97D5-9A134303A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945" y="6422572"/>
            <a:ext cx="384937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0B66BFE9-306F-40AB-92E5-F3FF665DA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CQRS.co.uk?subject=Email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support@CQRS.co.uk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hyperlink" Target="mailto:Support@CQRS.co.uk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england.nhs.uk/publication/supplementary-information-to-support-changes-to-the-2026-27-gp-contrac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local.cqrs.nhs.uk/Account/Register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ED65-F776-4226-B333-CF4DE061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80" y="1335412"/>
            <a:ext cx="10540640" cy="45538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4400" b="1" dirty="0"/>
              <a:t>CQRS Local - System Training</a:t>
            </a:r>
            <a:br>
              <a:rPr lang="en-GB" sz="4400" b="1" dirty="0"/>
            </a:br>
            <a:r>
              <a:rPr lang="en-GB" sz="4400" b="1" dirty="0"/>
              <a:t>GP Reimbursement Scheme</a:t>
            </a:r>
            <a:br>
              <a:rPr lang="en-GB" sz="4400" b="1" dirty="0"/>
            </a:br>
            <a:r>
              <a:rPr lang="en-GB" sz="4400" b="1" dirty="0"/>
              <a:t>Commissioners and GP Practices</a:t>
            </a:r>
            <a:br>
              <a:rPr lang="en-GB" b="1" dirty="0"/>
            </a:br>
            <a:r>
              <a:rPr lang="en-GB" b="1" dirty="0">
                <a:solidFill>
                  <a:srgbClr val="C00000"/>
                </a:solidFill>
              </a:rPr>
              <a:t>Presented by: David O’Brien</a:t>
            </a:r>
            <a:endParaRPr lang="en-GB" sz="1300" b="1" dirty="0"/>
          </a:p>
        </p:txBody>
      </p:sp>
      <p:pic>
        <p:nvPicPr>
          <p:cNvPr id="10" name="NHS England" descr="NHS England Logo">
            <a:extLst>
              <a:ext uri="{FF2B5EF4-FFF2-40B4-BE49-F238E27FC236}">
                <a16:creationId xmlns:a16="http://schemas.microsoft.com/office/drawing/2014/main" id="{CF72D006-BA0B-FAB8-D2CA-810104892C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SU Collab" descr="NHS CSU Collaborative Partnership of CSUs logo">
            <a:extLst>
              <a:ext uri="{FF2B5EF4-FFF2-40B4-BE49-F238E27FC236}">
                <a16:creationId xmlns:a16="http://schemas.microsoft.com/office/drawing/2014/main" id="{B15F43B5-476F-44FB-1D05-C07EFE822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pic>
        <p:nvPicPr>
          <p:cNvPr id="3" name="CSU x4" descr="A Group of logos, NHS Arden and Gem CSU, ML CSU, Necs CSU ans SCW CSU">
            <a:extLst>
              <a:ext uri="{FF2B5EF4-FFF2-40B4-BE49-F238E27FC236}">
                <a16:creationId xmlns:a16="http://schemas.microsoft.com/office/drawing/2014/main" id="{FFCB45A5-C32C-3E51-B9F4-FFB270820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663" y="5733996"/>
            <a:ext cx="3812673" cy="5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8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16D7CF8-D8DF-5D3B-896B-F4F4138458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11324572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we Covered Today: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NHS England">
            <a:extLst>
              <a:ext uri="{FF2B5EF4-FFF2-40B4-BE49-F238E27FC236}">
                <a16:creationId xmlns:a16="http://schemas.microsoft.com/office/drawing/2014/main" id="{383976C7-1656-7EFB-46DC-A54DA6217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SU Collab">
            <a:extLst>
              <a:ext uri="{FF2B5EF4-FFF2-40B4-BE49-F238E27FC236}">
                <a16:creationId xmlns:a16="http://schemas.microsoft.com/office/drawing/2014/main" id="{75CBF989-C1CB-0B3C-6EFA-1E55A4D24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E3DB1-F256-B072-7B08-C8ACAFCBECF0}"/>
              </a:ext>
            </a:extLst>
          </p:cNvPr>
          <p:cNvSpPr txBox="1"/>
          <p:nvPr/>
        </p:nvSpPr>
        <p:spPr>
          <a:xfrm>
            <a:off x="354228" y="1886464"/>
            <a:ext cx="45225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dirty="0"/>
              <a:t>Who We Are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dirty="0"/>
              <a:t>Locating your User Guide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dirty="0"/>
              <a:t>Viewing your Claims Windows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25158-53CF-3B63-E27A-1F406952F1ED}"/>
              </a:ext>
            </a:extLst>
          </p:cNvPr>
          <p:cNvSpPr txBox="1"/>
          <p:nvPr/>
        </p:nvSpPr>
        <p:spPr>
          <a:xfrm>
            <a:off x="354228" y="3303372"/>
            <a:ext cx="50775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2"/>
                </a:solidFill>
              </a:rPr>
              <a:t>Service Provider Actions: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Submitting a GP Reimbursement Claim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Dealing with a Declined Claim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Withdrawing/Deleting a Claim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Running a Claims Approved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5FE74-FFCA-99F2-E58C-7211BE72C278}"/>
              </a:ext>
            </a:extLst>
          </p:cNvPr>
          <p:cNvSpPr txBox="1"/>
          <p:nvPr/>
        </p:nvSpPr>
        <p:spPr>
          <a:xfrm>
            <a:off x="5847690" y="1886464"/>
            <a:ext cx="59900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2"/>
                </a:solidFill>
              </a:rPr>
              <a:t>Tier 1 and Tier 2 Commissioner actions: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Reviewing, Approving and Declining Claims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Running a Claims Approved Report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Locating the PCSE Submission Date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n-GB" sz="20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dirty="0"/>
              <a:t>Registration and FAQ Link Shared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469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1EBE2-FC86-1DB2-C0DF-78DA69ED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C008-D805-41FC-B25E-44A387D0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40" y="2095604"/>
            <a:ext cx="7403920" cy="1333396"/>
          </a:xfrm>
        </p:spPr>
        <p:txBody>
          <a:bodyPr>
            <a:normAutofit/>
          </a:bodyPr>
          <a:lstStyle/>
          <a:p>
            <a:pPr algn="ctr"/>
            <a:br>
              <a:rPr lang="en-GB" sz="3600" b="1" dirty="0"/>
            </a:br>
            <a:r>
              <a:rPr lang="en-GB" sz="4400" b="1" dirty="0"/>
              <a:t>Thank you for Attending</a:t>
            </a:r>
            <a:endParaRPr lang="en-GB" sz="13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22ECB-06F0-E45B-7FDB-9C18C4139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19" y="5368834"/>
            <a:ext cx="5454961" cy="737279"/>
          </a:xfrm>
          <a:prstGeom prst="rect">
            <a:avLst/>
          </a:prstGeom>
        </p:spPr>
      </p:pic>
      <p:pic>
        <p:nvPicPr>
          <p:cNvPr id="3" name="CSU Collab">
            <a:extLst>
              <a:ext uri="{FF2B5EF4-FFF2-40B4-BE49-F238E27FC236}">
                <a16:creationId xmlns:a16="http://schemas.microsoft.com/office/drawing/2014/main" id="{50FC2754-D01F-C64F-485B-64F38333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pic>
        <p:nvPicPr>
          <p:cNvPr id="5" name="NHS England">
            <a:extLst>
              <a:ext uri="{FF2B5EF4-FFF2-40B4-BE49-F238E27FC236}">
                <a16:creationId xmlns:a16="http://schemas.microsoft.com/office/drawing/2014/main" id="{C3FED8CF-E589-E28A-EB16-54DF62537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34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HS England">
            <a:extLst>
              <a:ext uri="{FF2B5EF4-FFF2-40B4-BE49-F238E27FC236}">
                <a16:creationId xmlns:a16="http://schemas.microsoft.com/office/drawing/2014/main" id="{F8BD4E3F-6DE3-2A8C-0FF6-B6E6A7775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SU Collab">
            <a:extLst>
              <a:ext uri="{FF2B5EF4-FFF2-40B4-BE49-F238E27FC236}">
                <a16:creationId xmlns:a16="http://schemas.microsoft.com/office/drawing/2014/main" id="{313517B0-AE59-CFEB-60BD-FFA89DA4E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14BE3128-FC28-729E-4724-C1096240A3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11324572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Help and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6C6B1-8A9D-73C4-F88D-8A7B03E91E43}"/>
              </a:ext>
            </a:extLst>
          </p:cNvPr>
          <p:cNvSpPr txBox="1"/>
          <p:nvPr/>
        </p:nvSpPr>
        <p:spPr>
          <a:xfrm>
            <a:off x="833437" y="2304115"/>
            <a:ext cx="10760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/>
              </a:rPr>
              <a:t>The CQRS Local Service Desk team are here to support you. They can be contacted via telephone or email.</a:t>
            </a:r>
            <a:endParaRPr lang="en-GB" sz="3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6" name="Graphic 46" descr="Receiver with solid fill">
            <a:extLst>
              <a:ext uri="{FF2B5EF4-FFF2-40B4-BE49-F238E27FC236}">
                <a16:creationId xmlns:a16="http://schemas.microsoft.com/office/drawing/2014/main" id="{B621956F-3CF5-1739-0D5F-16E815D73F1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4850" y="3429000"/>
            <a:ext cx="827294" cy="823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E4773-4238-5B74-E506-51D4A082ECDE}"/>
              </a:ext>
            </a:extLst>
          </p:cNvPr>
          <p:cNvSpPr txBox="1"/>
          <p:nvPr/>
        </p:nvSpPr>
        <p:spPr>
          <a:xfrm>
            <a:off x="2863837" y="3403600"/>
            <a:ext cx="64643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latin typeface="Calibri" panose="020F0502020204030204"/>
              </a:rPr>
              <a:t>0330 124 4039 </a:t>
            </a:r>
            <a:endParaRPr lang="en-GB" sz="900" dirty="0">
              <a:solidFill>
                <a:srgbClr val="0070C0"/>
              </a:solidFill>
              <a:latin typeface="Calibri" panose="020F0502020204030204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latin typeface="Calibri" panose="020F0502020204030204"/>
              </a:rPr>
              <a:t>8am-6pm Mon-Fri (excluding public holidays)</a:t>
            </a:r>
            <a:endParaRPr lang="en-GB" dirty="0">
              <a:solidFill>
                <a:srgbClr val="0070C0"/>
              </a:solidFill>
              <a:latin typeface="Calibri" panose="020F0502020204030204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Graphic 47" descr="Email with solid fill">
            <a:extLst>
              <a:ext uri="{FF2B5EF4-FFF2-40B4-BE49-F238E27FC236}">
                <a16:creationId xmlns:a16="http://schemas.microsoft.com/office/drawing/2014/main" id="{743718DA-6B24-EC0B-8AF8-842961F9E5C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4927" y="4721004"/>
            <a:ext cx="1007140" cy="1003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0547D4-45B6-7724-167E-98653770BED6}"/>
              </a:ext>
            </a:extLst>
          </p:cNvPr>
          <p:cNvSpPr txBox="1"/>
          <p:nvPr/>
        </p:nvSpPr>
        <p:spPr>
          <a:xfrm>
            <a:off x="2863837" y="4991942"/>
            <a:ext cx="3232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Support@CQRS.co.uk</a:t>
            </a:r>
            <a:endParaRPr lang="en-GB" sz="3000" b="1" dirty="0">
              <a:solidFill>
                <a:schemeClr val="accent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84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47F8-BA54-A1CD-15EA-5C89B5B9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NHS England">
            <a:extLst>
              <a:ext uri="{FF2B5EF4-FFF2-40B4-BE49-F238E27FC236}">
                <a16:creationId xmlns:a16="http://schemas.microsoft.com/office/drawing/2014/main" id="{B119BFC7-AA95-7F9B-E271-B5389ADEB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SU Collab">
            <a:extLst>
              <a:ext uri="{FF2B5EF4-FFF2-40B4-BE49-F238E27FC236}">
                <a16:creationId xmlns:a16="http://schemas.microsoft.com/office/drawing/2014/main" id="{B92FCFD5-E4D6-31B3-0340-5D551AB97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079A750-6A96-F644-0551-5974B2F2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42986"/>
            <a:ext cx="11324572" cy="568844"/>
          </a:xfrm>
        </p:spPr>
        <p:txBody>
          <a:bodyPr/>
          <a:lstStyle/>
          <a:p>
            <a:pPr algn="ctr"/>
            <a:r>
              <a:rPr lang="en-GB" b="1" dirty="0"/>
              <a:t>Today’s Session</a:t>
            </a:r>
          </a:p>
        </p:txBody>
      </p:sp>
      <p:grpSp>
        <p:nvGrpSpPr>
          <p:cNvPr id="50" name="Boxes">
            <a:extLst>
              <a:ext uri="{FF2B5EF4-FFF2-40B4-BE49-F238E27FC236}">
                <a16:creationId xmlns:a16="http://schemas.microsoft.com/office/drawing/2014/main" id="{7722C537-37B8-878C-7B46-D5E84B0D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0361" y="1362994"/>
            <a:ext cx="7968599" cy="4858489"/>
            <a:chOff x="220361" y="1362994"/>
            <a:chExt cx="7968599" cy="48584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BA73CD-D694-CCE3-B3E0-7459611A1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3" y="1362994"/>
              <a:ext cx="7968597" cy="28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1F9FB7-0D61-E10E-FA6D-056B651B3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3" y="1644295"/>
              <a:ext cx="7968597" cy="288000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296DE3-B885-388B-75B8-8CC7EAA85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3" y="1932295"/>
              <a:ext cx="7968597" cy="28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E8103-A788-CF1B-9495-E10CCD48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2215872"/>
              <a:ext cx="7968597" cy="288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62FDA5-0D35-7149-B1A8-2873577AF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2508382"/>
              <a:ext cx="7968597" cy="288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61F47A-205B-39B4-4EE5-D86DA5BDC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2799119"/>
              <a:ext cx="7968597" cy="288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9EFDF1-4224-AE01-2009-275B8457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3" y="3090912"/>
              <a:ext cx="7968597" cy="28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F70C5F-2A1A-F2D7-B508-87F985F82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3385442"/>
              <a:ext cx="7968597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A0254A-1625-954D-A087-4A42EA20B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3666999"/>
              <a:ext cx="7968597" cy="288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91C35B6-55CC-FF58-57A8-046CC69DB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3954999"/>
              <a:ext cx="7968597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A8AE68-66C0-C2D1-4717-B43BBE36F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1" y="4236556"/>
              <a:ext cx="7968597" cy="288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595EF3-441A-A48B-4A82-04D9E477A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1" y="4517857"/>
              <a:ext cx="7968597" cy="28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D6C0AD-4101-9B07-6B30-0EB43530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4795500"/>
              <a:ext cx="7968597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631FF74-276C-302F-09F4-C62E0B3E8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5076802"/>
              <a:ext cx="7968597" cy="288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CE09D0-F750-4F20-D2FA-920E51B0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5361143"/>
              <a:ext cx="7968597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FD3D41-E616-C6B3-D06A-A75716799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1" y="5649142"/>
              <a:ext cx="7968597" cy="28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E5AC57-9585-FB67-ABF8-72E5DC23E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62" y="5933483"/>
              <a:ext cx="7968597" cy="2880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272C36-5879-C57D-9D29-D1E7DD6F22E0}"/>
              </a:ext>
            </a:extLst>
          </p:cNvPr>
          <p:cNvSpPr txBox="1"/>
          <p:nvPr/>
        </p:nvSpPr>
        <p:spPr>
          <a:xfrm>
            <a:off x="249657" y="1391578"/>
            <a:ext cx="3249746" cy="230832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We 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97589-5B90-8E27-B8E7-AA03E196B6BA}"/>
              </a:ext>
            </a:extLst>
          </p:cNvPr>
          <p:cNvSpPr txBox="1"/>
          <p:nvPr/>
        </p:nvSpPr>
        <p:spPr>
          <a:xfrm>
            <a:off x="249656" y="1644295"/>
            <a:ext cx="7106733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Intro to the CSU Collaborative and CQRS Local and Update from NHSE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56C94-D885-78AF-4AC6-D53F41A34165}"/>
              </a:ext>
            </a:extLst>
          </p:cNvPr>
          <p:cNvSpPr txBox="1"/>
          <p:nvPr/>
        </p:nvSpPr>
        <p:spPr>
          <a:xfrm>
            <a:off x="249657" y="1960879"/>
            <a:ext cx="3249746" cy="230832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Getting Started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CD172A-7C91-205A-B833-6C3735C8955E}"/>
              </a:ext>
            </a:extLst>
          </p:cNvPr>
          <p:cNvSpPr txBox="1"/>
          <p:nvPr/>
        </p:nvSpPr>
        <p:spPr>
          <a:xfrm>
            <a:off x="249656" y="2215872"/>
            <a:ext cx="7205588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Your CQRS Local Homepage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EA4F3C-DF2A-3258-C3CB-F15E624166DB}"/>
              </a:ext>
            </a:extLst>
          </p:cNvPr>
          <p:cNvSpPr txBox="1"/>
          <p:nvPr/>
        </p:nvSpPr>
        <p:spPr>
          <a:xfrm>
            <a:off x="249656" y="2508382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User Guide Location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DE1F8C-EBD1-C085-3172-DA93DE397534}"/>
              </a:ext>
            </a:extLst>
          </p:cNvPr>
          <p:cNvSpPr txBox="1"/>
          <p:nvPr/>
        </p:nvSpPr>
        <p:spPr>
          <a:xfrm>
            <a:off x="249656" y="2799119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Viewing your Claims Window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14E513-BD66-88EB-F5EC-10E5CA46E967}"/>
              </a:ext>
            </a:extLst>
          </p:cNvPr>
          <p:cNvSpPr txBox="1"/>
          <p:nvPr/>
        </p:nvSpPr>
        <p:spPr>
          <a:xfrm>
            <a:off x="249657" y="3119496"/>
            <a:ext cx="3249746" cy="230832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 Provider Journey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205C8A-4817-B0A3-48F9-4C01A62569DF}"/>
              </a:ext>
            </a:extLst>
          </p:cNvPr>
          <p:cNvSpPr txBox="1"/>
          <p:nvPr/>
        </p:nvSpPr>
        <p:spPr>
          <a:xfrm>
            <a:off x="249656" y="3385441"/>
            <a:ext cx="7205588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Submitting a GP Reimbursement claim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6B785-5A20-C46C-09C2-EBF836255517}"/>
              </a:ext>
            </a:extLst>
          </p:cNvPr>
          <p:cNvSpPr txBox="1"/>
          <p:nvPr/>
        </p:nvSpPr>
        <p:spPr>
          <a:xfrm>
            <a:off x="249656" y="3666998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Dealing with a Declined Claim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523675-83EC-1164-23B3-529869756A2F}"/>
              </a:ext>
            </a:extLst>
          </p:cNvPr>
          <p:cNvSpPr txBox="1"/>
          <p:nvPr/>
        </p:nvSpPr>
        <p:spPr>
          <a:xfrm>
            <a:off x="249656" y="3954998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Withdrawing and Deleting a Claim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3814A-96E3-3036-157B-6FF8371E820E}"/>
              </a:ext>
            </a:extLst>
          </p:cNvPr>
          <p:cNvSpPr txBox="1"/>
          <p:nvPr/>
        </p:nvSpPr>
        <p:spPr>
          <a:xfrm>
            <a:off x="249655" y="4236555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Running a Claims Approved Report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DD128A-A9C2-A854-0C23-633457EF2FF7}"/>
              </a:ext>
            </a:extLst>
          </p:cNvPr>
          <p:cNvSpPr txBox="1"/>
          <p:nvPr/>
        </p:nvSpPr>
        <p:spPr>
          <a:xfrm>
            <a:off x="249654" y="4546441"/>
            <a:ext cx="4520053" cy="230832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Commissioner Journey - Tier 1 and Tier 2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06C789-90EA-911E-EC97-EB9BB43DB25C}"/>
              </a:ext>
            </a:extLst>
          </p:cNvPr>
          <p:cNvSpPr txBox="1"/>
          <p:nvPr/>
        </p:nvSpPr>
        <p:spPr>
          <a:xfrm>
            <a:off x="249656" y="4795499"/>
            <a:ext cx="7205588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Reviewing, Approving, and Declining Claims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6E5874-E427-01FC-F373-35B1AEFD7A24}"/>
              </a:ext>
            </a:extLst>
          </p:cNvPr>
          <p:cNvSpPr txBox="1"/>
          <p:nvPr/>
        </p:nvSpPr>
        <p:spPr>
          <a:xfrm>
            <a:off x="249656" y="5076801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Running a Claims Approved Report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2252F2-6B1B-4010-59CB-62649A89FEEE}"/>
              </a:ext>
            </a:extLst>
          </p:cNvPr>
          <p:cNvSpPr txBox="1"/>
          <p:nvPr/>
        </p:nvSpPr>
        <p:spPr>
          <a:xfrm>
            <a:off x="249656" y="5361142"/>
            <a:ext cx="7106734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Locating the PCSE Submission Date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E38AF2-C008-1F5A-88B8-32FC3F87C371}"/>
              </a:ext>
            </a:extLst>
          </p:cNvPr>
          <p:cNvSpPr txBox="1"/>
          <p:nvPr/>
        </p:nvSpPr>
        <p:spPr>
          <a:xfrm>
            <a:off x="249655" y="5677726"/>
            <a:ext cx="3249746" cy="230832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Registration and FAQ Handling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5445E7-A8A9-8D39-E2A9-2F7361383979}"/>
              </a:ext>
            </a:extLst>
          </p:cNvPr>
          <p:cNvSpPr txBox="1"/>
          <p:nvPr/>
        </p:nvSpPr>
        <p:spPr>
          <a:xfrm>
            <a:off x="249656" y="5933482"/>
            <a:ext cx="7205588" cy="288000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r>
              <a:rPr lang="en-GB" sz="1400" dirty="0">
                <a:latin typeface="+mj-lt"/>
                <a:ea typeface="+mj-ea"/>
                <a:cs typeface="+mj-cs"/>
              </a:rPr>
              <a:t>Account Registration Link Distribution and FAQ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C6556-7783-2025-1084-F2C608782CB8}"/>
              </a:ext>
            </a:extLst>
          </p:cNvPr>
          <p:cNvSpPr txBox="1"/>
          <p:nvPr/>
        </p:nvSpPr>
        <p:spPr>
          <a:xfrm>
            <a:off x="9204960" y="1849745"/>
            <a:ext cx="200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+mj-lt"/>
                <a:ea typeface="+mj-ea"/>
                <a:cs typeface="+mj-cs"/>
              </a:rPr>
              <a:t>Session time: 30 minutes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717D5-AADC-F6CF-4DDD-717ACBD6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958" y="2664694"/>
            <a:ext cx="583240" cy="560516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1BB79870-258E-E29D-ABF6-F63449CA2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0560" y="3111649"/>
            <a:ext cx="914400" cy="9144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CC45FB9-A12C-E8AF-1412-D936D0B6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2196" y="2705682"/>
            <a:ext cx="2494375" cy="304433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BE26D-CA5B-28F8-C02D-04311D8E3A62}"/>
              </a:ext>
            </a:extLst>
          </p:cNvPr>
          <p:cNvSpPr txBox="1"/>
          <p:nvPr/>
        </p:nvSpPr>
        <p:spPr>
          <a:xfrm>
            <a:off x="9323364" y="2786820"/>
            <a:ext cx="2352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all questions - please type them into the Chat and they will be reviewed and made available in the coming days. </a:t>
            </a:r>
            <a:r>
              <a:rPr lang="en-GB" b="1" dirty="0">
                <a:solidFill>
                  <a:srgbClr val="C00000"/>
                </a:solidFill>
              </a:rPr>
              <a:t>The Chat will not be monitored. </a:t>
            </a:r>
            <a:r>
              <a:rPr lang="en-GB" dirty="0"/>
              <a:t>A link to the FAQ location will be shared at the end. </a:t>
            </a:r>
          </a:p>
        </p:txBody>
      </p:sp>
    </p:spTree>
    <p:extLst>
      <p:ext uri="{BB962C8B-B14F-4D97-AF65-F5344CB8AC3E}">
        <p14:creationId xmlns:p14="http://schemas.microsoft.com/office/powerpoint/2010/main" val="16664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S England">
            <a:extLst>
              <a:ext uri="{FF2B5EF4-FFF2-40B4-BE49-F238E27FC236}">
                <a16:creationId xmlns:a16="http://schemas.microsoft.com/office/drawing/2014/main" id="{A1439C17-F062-2F85-8B09-6CD0741D2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SU Collab">
            <a:extLst>
              <a:ext uri="{FF2B5EF4-FFF2-40B4-BE49-F238E27FC236}">
                <a16:creationId xmlns:a16="http://schemas.microsoft.com/office/drawing/2014/main" id="{9154002F-9826-59D9-3293-F8D5A3023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DFAE9A-48B4-4680-192F-55C1A74111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11324572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Are We?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13E96-652D-99C4-35BD-88C3D4B47116}"/>
              </a:ext>
            </a:extLst>
          </p:cNvPr>
          <p:cNvSpPr txBox="1"/>
          <p:nvPr/>
        </p:nvSpPr>
        <p:spPr>
          <a:xfrm>
            <a:off x="2254807" y="1494862"/>
            <a:ext cx="7604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Supporting both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CQRS National </a:t>
            </a:r>
            <a:r>
              <a:rPr lang="en-GB" sz="2800" dirty="0">
                <a:latin typeface="Calibri" panose="020F0502020204030204" pitchFamily="34" charset="0"/>
              </a:rPr>
              <a:t>and </a:t>
            </a: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CQRS Local</a:t>
            </a:r>
            <a:r>
              <a:rPr lang="en-GB" sz="2800" dirty="0">
                <a:latin typeface="Calibri" panose="020F0502020204030204" pitchFamily="34" charset="0"/>
              </a:rPr>
              <a:t>, we are a CSU Collaborative.</a:t>
            </a:r>
          </a:p>
        </p:txBody>
      </p:sp>
      <p:pic>
        <p:nvPicPr>
          <p:cNvPr id="5" name="Picture 4" descr="An Graphic respresentation showing the support for CQRS Nationaland Local services">
            <a:extLst>
              <a:ext uri="{FF2B5EF4-FFF2-40B4-BE49-F238E27FC236}">
                <a16:creationId xmlns:a16="http://schemas.microsoft.com/office/drawing/2014/main" id="{E24FEF25-E0D7-7A36-44A7-62BAEF6AD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880" y="2725266"/>
            <a:ext cx="4422239" cy="33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4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S England">
            <a:extLst>
              <a:ext uri="{FF2B5EF4-FFF2-40B4-BE49-F238E27FC236}">
                <a16:creationId xmlns:a16="http://schemas.microsoft.com/office/drawing/2014/main" id="{878165C2-0301-B094-F6B0-D6E1E867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SU Collab">
            <a:extLst>
              <a:ext uri="{FF2B5EF4-FFF2-40B4-BE49-F238E27FC236}">
                <a16:creationId xmlns:a16="http://schemas.microsoft.com/office/drawing/2014/main" id="{4390D57A-6FCF-04A7-279C-40C4B602B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D1EB688-A2CF-A2BD-FE75-66E641AB88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11324572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End-to-End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6D60F-2DB6-4853-B31B-80CF6AE56A5A}"/>
              </a:ext>
            </a:extLst>
          </p:cNvPr>
          <p:cNvSpPr txBox="1"/>
          <p:nvPr/>
        </p:nvSpPr>
        <p:spPr>
          <a:xfrm>
            <a:off x="475488" y="1937898"/>
            <a:ext cx="110351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Step 1 </a:t>
            </a:r>
            <a:r>
              <a:rPr lang="en-GB" sz="2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sz="2400" dirty="0">
                <a:solidFill>
                  <a:schemeClr val="dk1"/>
                </a:solidFill>
              </a:rPr>
              <a:t>GP Practice prepares and submits their GP Reimbursement claims</a:t>
            </a:r>
          </a:p>
          <a:p>
            <a:r>
              <a:rPr lang="en-GB" dirty="0">
                <a:solidFill>
                  <a:schemeClr val="dk1"/>
                </a:solidFill>
              </a:rPr>
              <a:t>Including submission of future claims up to 3 months ahead – to be mentioned by NHSE)</a:t>
            </a:r>
            <a:endParaRPr lang="en-GB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Step 2 </a:t>
            </a:r>
            <a:r>
              <a:rPr lang="en-GB" sz="2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sz="2400" dirty="0">
                <a:solidFill>
                  <a:schemeClr val="dk1"/>
                </a:solidFill>
              </a:rPr>
              <a:t>Commissioner Approval Process</a:t>
            </a:r>
          </a:p>
          <a:p>
            <a:endParaRPr lang="en-GB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a) - Tier 1 – Inspecting the Claim and Approving</a:t>
            </a:r>
          </a:p>
          <a:p>
            <a:r>
              <a:rPr lang="en-GB" sz="2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b) - Tier 2 – Approving the Claim for Payment </a:t>
            </a:r>
            <a:r>
              <a:rPr lang="en-GB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(report available straight away)</a:t>
            </a:r>
          </a:p>
          <a:p>
            <a:endParaRPr lang="en-GB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Step 3 </a:t>
            </a:r>
            <a:r>
              <a:rPr lang="en-GB" sz="24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sz="2400" dirty="0">
                <a:solidFill>
                  <a:schemeClr val="dk1"/>
                </a:solidFill>
              </a:rPr>
              <a:t>Payment is made via PCSE </a:t>
            </a:r>
            <a:r>
              <a:rPr lang="en-GB" dirty="0">
                <a:solidFill>
                  <a:schemeClr val="dk1"/>
                </a:solidFill>
              </a:rPr>
              <a:t>(If required - Commissioners to contact the Service Desk to activate </a:t>
            </a:r>
            <a:r>
              <a:rPr lang="en-GB" b="1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Support@CQRS.co.uk</a:t>
            </a:r>
            <a:r>
              <a:rPr lang="en-GB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3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46874099-A52D-EFB5-8ED8-9139088C6F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2448560"/>
            <a:ext cx="11324572" cy="6502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Nik Thoren</a:t>
            </a:r>
          </a:p>
        </p:txBody>
      </p:sp>
      <p:pic>
        <p:nvPicPr>
          <p:cNvPr id="8" name="NHS England">
            <a:extLst>
              <a:ext uri="{FF2B5EF4-FFF2-40B4-BE49-F238E27FC236}">
                <a16:creationId xmlns:a16="http://schemas.microsoft.com/office/drawing/2014/main" id="{592E3F11-6927-8E57-1454-9026C4764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SU Collab">
            <a:extLst>
              <a:ext uri="{FF2B5EF4-FFF2-40B4-BE49-F238E27FC236}">
                <a16:creationId xmlns:a16="http://schemas.microsoft.com/office/drawing/2014/main" id="{FE061D71-5E97-1B29-BD55-B277043D4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542F19-1767-156C-E7A1-69E1332594BC}"/>
              </a:ext>
            </a:extLst>
          </p:cNvPr>
          <p:cNvSpPr txBox="1"/>
          <p:nvPr/>
        </p:nvSpPr>
        <p:spPr>
          <a:xfrm>
            <a:off x="3265109" y="3098800"/>
            <a:ext cx="56617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Senior Incentives Policy Lead</a:t>
            </a:r>
          </a:p>
          <a:p>
            <a:pPr algn="ctr"/>
            <a:r>
              <a:rPr lang="en-GB" sz="2800" dirty="0"/>
              <a:t>NHS England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089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A54A-2934-0C47-463F-E767BF0B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S England">
            <a:extLst>
              <a:ext uri="{FF2B5EF4-FFF2-40B4-BE49-F238E27FC236}">
                <a16:creationId xmlns:a16="http://schemas.microsoft.com/office/drawing/2014/main" id="{91E746BB-2CD4-07DE-72E1-19C3B69D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SU Collab">
            <a:extLst>
              <a:ext uri="{FF2B5EF4-FFF2-40B4-BE49-F238E27FC236}">
                <a16:creationId xmlns:a16="http://schemas.microsoft.com/office/drawing/2014/main" id="{B0C5F744-C992-06D3-AB4B-508EE1EE8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DFD0871-F83F-C82F-FD6B-EA2B35E6DF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306705"/>
            <a:ext cx="11324572" cy="11146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 Reimbursement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82C54-F619-7689-56AA-BB412A479255}"/>
              </a:ext>
            </a:extLst>
          </p:cNvPr>
          <p:cNvSpPr txBox="1"/>
          <p:nvPr/>
        </p:nvSpPr>
        <p:spPr>
          <a:xfrm>
            <a:off x="437322" y="1527711"/>
            <a:ext cx="11319249" cy="4662815"/>
          </a:xfrm>
          <a:prstGeom prst="rect">
            <a:avLst/>
          </a:prstGeom>
          <a:noFill/>
        </p:spPr>
        <p:txBody>
          <a:bodyPr wrap="square" numCol="2" spcCol="28800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Supplementary guidance: </a:t>
            </a:r>
            <a:r>
              <a:rPr lang="en-GB" u="sng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https://www.england.nhs.uk/publication/supplementary-information-to-support-changes-to-the-2026-27-gp-contract/</a:t>
            </a:r>
            <a:r>
              <a:rPr lang="en-GB" dirty="0">
                <a:solidFill>
                  <a:schemeClr val="tx2"/>
                </a:solidFill>
              </a:rPr>
              <a:t> </a:t>
            </a: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Practice level</a:t>
            </a:r>
            <a:r>
              <a:rPr lang="en-GB" sz="2000" dirty="0">
                <a:solidFill>
                  <a:schemeClr val="dk1"/>
                </a:solidFill>
              </a:rPr>
              <a:t>, separate funding to PCN ARRS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Reimbursement model </a:t>
            </a:r>
            <a:r>
              <a:rPr lang="en-GB" sz="2000" dirty="0">
                <a:solidFill>
                  <a:schemeClr val="dk1"/>
                </a:solidFill>
              </a:rPr>
              <a:t>– pay first, then claim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Funding</a:t>
            </a:r>
            <a:r>
              <a:rPr lang="en-GB" sz="2000" dirty="0"/>
              <a:t> - £4.57 multiplied by the practice adjusted population per practice (01/01/26). Will remain within the core GP contract recurrently beyond 2026/27. Transfer of entitlements between practices within a PCN footprint possible.</a:t>
            </a:r>
            <a:endParaRPr lang="en-GB" sz="2000" dirty="0">
              <a:solidFill>
                <a:schemeClr val="dk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Covers the following: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New salaried GPs (incl. Locums if holding 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an employment contract)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Additional sessions from existing 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salaried GPs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Continuation of a salaried GP previously funded through CAP or PCN test sites.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Does not include GP partners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Additionality principles apply,</a:t>
            </a:r>
            <a:r>
              <a:rPr lang="en-GB" sz="2000" dirty="0">
                <a:solidFill>
                  <a:schemeClr val="dk1"/>
                </a:solidFill>
              </a:rPr>
              <a:t> covering new and existing GPs.</a:t>
            </a:r>
          </a:p>
        </p:txBody>
      </p:sp>
    </p:spTree>
    <p:extLst>
      <p:ext uri="{BB962C8B-B14F-4D97-AF65-F5344CB8AC3E}">
        <p14:creationId xmlns:p14="http://schemas.microsoft.com/office/powerpoint/2010/main" val="355494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79CB-52BD-2EFC-F35A-631AA37A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73655CF-09B1-DBB2-75E5-BE7F20DBC2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11324572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Submission of Future Claims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2348E-80C3-24C0-1FDC-D92D4F279551}"/>
              </a:ext>
            </a:extLst>
          </p:cNvPr>
          <p:cNvSpPr txBox="1"/>
          <p:nvPr/>
        </p:nvSpPr>
        <p:spPr>
          <a:xfrm>
            <a:off x="417444" y="1596739"/>
            <a:ext cx="1052355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New CQRS Local functionality to minimise admin burden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Future submissions </a:t>
            </a:r>
            <a:r>
              <a:rPr lang="en-GB" sz="2400" dirty="0">
                <a:solidFill>
                  <a:schemeClr val="dk1"/>
                </a:solidFill>
              </a:rPr>
              <a:t>– Initial claim can be replicated in the system,  submitted for advance approval up to 3 months ahead, up to the end of the financial year. If details change, the practice should cancel any future submissions and generate a new claim if applicable.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Future approval </a:t>
            </a:r>
            <a:r>
              <a:rPr lang="en-GB" sz="2400" dirty="0">
                <a:solidFill>
                  <a:schemeClr val="dk1"/>
                </a:solidFill>
              </a:rPr>
              <a:t>– Where future submissions have been made, the ICB can pre-approve these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Payment of future approved claims </a:t>
            </a:r>
            <a:r>
              <a:rPr lang="en-GB" sz="2400" dirty="0">
                <a:solidFill>
                  <a:schemeClr val="dk1"/>
                </a:solidFill>
              </a:rPr>
              <a:t>– With PCSE automation, automatically generated at the end of the month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Submission deadline </a:t>
            </a:r>
            <a:r>
              <a:rPr lang="en-GB" sz="2400" dirty="0">
                <a:solidFill>
                  <a:schemeClr val="dk1"/>
                </a:solidFill>
              </a:rPr>
              <a:t>– Initial claim must be submitted within 3 months after the end of the month the claim relates </a:t>
            </a:r>
            <a:r>
              <a:rPr lang="en-GB" sz="2400" dirty="0" err="1">
                <a:solidFill>
                  <a:schemeClr val="dk1"/>
                </a:solidFill>
              </a:rPr>
              <a:t>to.s</a:t>
            </a:r>
            <a:endParaRPr lang="en-GB" sz="2400" dirty="0">
              <a:solidFill>
                <a:schemeClr val="dk1"/>
              </a:solidFill>
            </a:endParaRPr>
          </a:p>
        </p:txBody>
      </p:sp>
      <p:pic>
        <p:nvPicPr>
          <p:cNvPr id="5" name="CSU Collab">
            <a:extLst>
              <a:ext uri="{FF2B5EF4-FFF2-40B4-BE49-F238E27FC236}">
                <a16:creationId xmlns:a16="http://schemas.microsoft.com/office/drawing/2014/main" id="{BBA44DE8-787D-EF05-3A07-DB0EC9535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pic>
        <p:nvPicPr>
          <p:cNvPr id="7" name="NHS England">
            <a:extLst>
              <a:ext uri="{FF2B5EF4-FFF2-40B4-BE49-F238E27FC236}">
                <a16:creationId xmlns:a16="http://schemas.microsoft.com/office/drawing/2014/main" id="{6052E96A-6714-CCE5-F2D4-04AD3282D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66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HS England">
            <a:extLst>
              <a:ext uri="{FF2B5EF4-FFF2-40B4-BE49-F238E27FC236}">
                <a16:creationId xmlns:a16="http://schemas.microsoft.com/office/drawing/2014/main" id="{7CA174F5-7E48-15BD-85D3-D963DCFF7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SU Collab">
            <a:extLst>
              <a:ext uri="{FF2B5EF4-FFF2-40B4-BE49-F238E27FC236}">
                <a16:creationId xmlns:a16="http://schemas.microsoft.com/office/drawing/2014/main" id="{0E0D82E0-6BBF-E0C2-A64C-27D193FA4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345360B-C34A-51F0-0A52-41FA011639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11324572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Demonstration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0E00E-F7F7-88BD-4806-0DC5A8E2A3CB}"/>
              </a:ext>
            </a:extLst>
          </p:cNvPr>
          <p:cNvSpPr txBox="1"/>
          <p:nvPr/>
        </p:nvSpPr>
        <p:spPr>
          <a:xfrm>
            <a:off x="1878866" y="2543594"/>
            <a:ext cx="843426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GP Practice: </a:t>
            </a:r>
            <a:r>
              <a:rPr lang="en-GB" sz="2800" dirty="0"/>
              <a:t>Altrincham Medical Practice - P91004	</a:t>
            </a:r>
          </a:p>
          <a:p>
            <a:endParaRPr lang="en-GB" sz="1200" dirty="0"/>
          </a:p>
          <a:p>
            <a:r>
              <a:rPr lang="en-GB" sz="2800" b="1" dirty="0">
                <a:solidFill>
                  <a:schemeClr val="tx2"/>
                </a:solidFill>
              </a:rPr>
              <a:t>Claim Submission: </a:t>
            </a:r>
            <a:r>
              <a:rPr lang="en-GB" sz="2800" dirty="0"/>
              <a:t>GP Reimbursement Scheme</a:t>
            </a:r>
          </a:p>
          <a:p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16529-4EA7-ABED-3F06-3A5EE112FC77}"/>
              </a:ext>
            </a:extLst>
          </p:cNvPr>
          <p:cNvSpPr txBox="1"/>
          <p:nvPr/>
        </p:nvSpPr>
        <p:spPr>
          <a:xfrm>
            <a:off x="2042087" y="4314406"/>
            <a:ext cx="8107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Permission has been granted by both Altrincham Medical Practice and Trafford to use their names.      </a:t>
            </a:r>
          </a:p>
          <a:p>
            <a:pPr algn="ctr"/>
            <a:r>
              <a:rPr lang="en-GB" dirty="0"/>
              <a:t>                                             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 This is NOT a live system and is a training platform.</a:t>
            </a:r>
          </a:p>
        </p:txBody>
      </p:sp>
    </p:spTree>
    <p:extLst>
      <p:ext uri="{BB962C8B-B14F-4D97-AF65-F5344CB8AC3E}">
        <p14:creationId xmlns:p14="http://schemas.microsoft.com/office/powerpoint/2010/main" val="402049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679D8-CF0B-340A-BD6B-A4E1D909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83FC73C6-7130-D50E-5420-94E5D22D0E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999" y="442986"/>
            <a:ext cx="9748321" cy="5688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 to the Chat for…..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NHS England">
            <a:extLst>
              <a:ext uri="{FF2B5EF4-FFF2-40B4-BE49-F238E27FC236}">
                <a16:creationId xmlns:a16="http://schemas.microsoft.com/office/drawing/2014/main" id="{940ADD70-CAEF-4404-EE04-2782011D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3" y="220716"/>
            <a:ext cx="1129353" cy="8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phic 10">
            <a:extLst>
              <a:ext uri="{FF2B5EF4-FFF2-40B4-BE49-F238E27FC236}">
                <a16:creationId xmlns:a16="http://schemas.microsoft.com/office/drawing/2014/main" id="{4087C904-EFEC-6CFC-081E-B99950781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2568" y="300544"/>
            <a:ext cx="914400" cy="914400"/>
          </a:xfrm>
          <a:prstGeom prst="rect">
            <a:avLst/>
          </a:prstGeom>
        </p:spPr>
      </p:pic>
      <p:pic>
        <p:nvPicPr>
          <p:cNvPr id="4" name="CSU Collab">
            <a:extLst>
              <a:ext uri="{FF2B5EF4-FFF2-40B4-BE49-F238E27FC236}">
                <a16:creationId xmlns:a16="http://schemas.microsoft.com/office/drawing/2014/main" id="{CFEE6EC2-F0F5-7456-5DD9-619F0F64F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13885" y="200396"/>
            <a:ext cx="2357752" cy="11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AFA8D5-8782-6912-B7A4-10756C5A33F3}"/>
              </a:ext>
            </a:extLst>
          </p:cNvPr>
          <p:cNvSpPr txBox="1"/>
          <p:nvPr/>
        </p:nvSpPr>
        <p:spPr>
          <a:xfrm>
            <a:off x="2945798" y="5570811"/>
            <a:ext cx="6300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2000" b="1" dirty="0">
                <a:solidFill>
                  <a:srgbClr val="C00000"/>
                </a:solidFill>
              </a:rPr>
              <a:t>Please note that the Chat will not be monitored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CDE28-9180-0DC5-FA1D-AB5F0EBCB688}"/>
              </a:ext>
            </a:extLst>
          </p:cNvPr>
          <p:cNvSpPr txBox="1"/>
          <p:nvPr/>
        </p:nvSpPr>
        <p:spPr>
          <a:xfrm>
            <a:off x="502340" y="4495193"/>
            <a:ext cx="10558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2000" b="1" u="sng" dirty="0">
                <a:solidFill>
                  <a:schemeClr val="accent6"/>
                </a:solidFill>
              </a:rPr>
              <a:t>https://welcome.cqrs.nhs.uk/service-desk/help-with-gp-reimbursement-scheme/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9AB69-1E10-E2D3-95C2-838A62506D29}"/>
              </a:ext>
            </a:extLst>
          </p:cNvPr>
          <p:cNvSpPr txBox="1"/>
          <p:nvPr/>
        </p:nvSpPr>
        <p:spPr>
          <a:xfrm>
            <a:off x="502341" y="3971973"/>
            <a:ext cx="5696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FAQ Document 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73C74-C777-37CD-DF9B-4C7BCA025562}"/>
              </a:ext>
            </a:extLst>
          </p:cNvPr>
          <p:cNvSpPr txBox="1"/>
          <p:nvPr/>
        </p:nvSpPr>
        <p:spPr>
          <a:xfrm>
            <a:off x="502340" y="3029710"/>
            <a:ext cx="11171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If you are a member of staff that works across more than 1 site - Refer to </a:t>
            </a:r>
            <a:r>
              <a:rPr lang="en-GB" b="1" dirty="0">
                <a:solidFill>
                  <a:schemeClr val="tx2"/>
                </a:solidFill>
              </a:rPr>
              <a:t>Section 4 - Account Registration </a:t>
            </a:r>
            <a:r>
              <a:rPr lang="en-GB" dirty="0"/>
              <a:t>in the User Guide.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1774B-935F-CED5-4C82-B204461D0F40}"/>
              </a:ext>
            </a:extLst>
          </p:cNvPr>
          <p:cNvSpPr txBox="1"/>
          <p:nvPr/>
        </p:nvSpPr>
        <p:spPr>
          <a:xfrm>
            <a:off x="502341" y="2270936"/>
            <a:ext cx="6981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2000" b="1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https://local.cqrs.nhs.uk/Account/Register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3D0F7-6FD5-7D09-14C7-DFEDD3BC2D58}"/>
              </a:ext>
            </a:extLst>
          </p:cNvPr>
          <p:cNvSpPr txBox="1"/>
          <p:nvPr/>
        </p:nvSpPr>
        <p:spPr>
          <a:xfrm>
            <a:off x="310377" y="1687338"/>
            <a:ext cx="635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CQRS Local Account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1571740853"/>
      </p:ext>
    </p:extLst>
  </p:cSld>
  <p:clrMapOvr>
    <a:masterClrMapping/>
  </p:clrMapOvr>
</p:sld>
</file>

<file path=ppt/theme/theme1.xml><?xml version="1.0" encoding="utf-8"?>
<a:theme xmlns:a="http://schemas.openxmlformats.org/drawingml/2006/main" name="2_FirstPoint_Theme_Blue">
  <a:themeElements>
    <a:clrScheme name="FIRSTPOINT_colours">
      <a:dk1>
        <a:srgbClr val="231F20"/>
      </a:dk1>
      <a:lt1>
        <a:srgbClr val="FFFFFF"/>
      </a:lt1>
      <a:dk2>
        <a:srgbClr val="005EB8"/>
      </a:dk2>
      <a:lt2>
        <a:srgbClr val="E7E6E6"/>
      </a:lt2>
      <a:accent1>
        <a:srgbClr val="78BD20"/>
      </a:accent1>
      <a:accent2>
        <a:srgbClr val="00A399"/>
      </a:accent2>
      <a:accent3>
        <a:srgbClr val="00A8CE"/>
      </a:accent3>
      <a:accent4>
        <a:srgbClr val="41B6E5"/>
      </a:accent4>
      <a:accent5>
        <a:srgbClr val="009539"/>
      </a:accent5>
      <a:accent6>
        <a:srgbClr val="002F86"/>
      </a:accent6>
      <a:hlink>
        <a:srgbClr val="78BD20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RSTPOINT_colours">
    <a:dk1>
      <a:srgbClr val="231F20"/>
    </a:dk1>
    <a:lt1>
      <a:srgbClr val="FFFFFF"/>
    </a:lt1>
    <a:dk2>
      <a:srgbClr val="005EB8"/>
    </a:dk2>
    <a:lt2>
      <a:srgbClr val="E7E6E6"/>
    </a:lt2>
    <a:accent1>
      <a:srgbClr val="78BD20"/>
    </a:accent1>
    <a:accent2>
      <a:srgbClr val="00A399"/>
    </a:accent2>
    <a:accent3>
      <a:srgbClr val="00A8CE"/>
    </a:accent3>
    <a:accent4>
      <a:srgbClr val="41B6E5"/>
    </a:accent4>
    <a:accent5>
      <a:srgbClr val="009539"/>
    </a:accent5>
    <a:accent6>
      <a:srgbClr val="002F86"/>
    </a:accent6>
    <a:hlink>
      <a:srgbClr val="78BD20"/>
    </a:hlink>
    <a:folHlink>
      <a:srgbClr val="00308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3dc29-9a98-4c1b-8a16-a2e62bfdba94">
      <Terms xmlns="http://schemas.microsoft.com/office/infopath/2007/PartnerControls"/>
    </lcf76f155ced4ddcb4097134ff3c332f>
    <TaxCatchAll xmlns="f727a4a1-bb8e-4b8a-ae3d-3a88130541be" xsi:nil="true"/>
    <ReportDate xmlns="3193dc29-9a98-4c1b-8a16-a2e62bfdba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9E7B9F0E3A94E8C6C9499DE4C927C" ma:contentTypeVersion="19" ma:contentTypeDescription="Create a new document." ma:contentTypeScope="" ma:versionID="78bfc978ac6cb80dfb54036ff4e389b0">
  <xsd:schema xmlns:xsd="http://www.w3.org/2001/XMLSchema" xmlns:xs="http://www.w3.org/2001/XMLSchema" xmlns:p="http://schemas.microsoft.com/office/2006/metadata/properties" xmlns:ns2="3193dc29-9a98-4c1b-8a16-a2e62bfdba94" xmlns:ns3="f727a4a1-bb8e-4b8a-ae3d-3a88130541be" targetNamespace="http://schemas.microsoft.com/office/2006/metadata/properties" ma:root="true" ma:fieldsID="3a6c2dedb44ca8b3b8a7a938f322ab31" ns2:_="" ns3:_="">
    <xsd:import namespace="3193dc29-9a98-4c1b-8a16-a2e62bfdba94"/>
    <xsd:import namespace="f727a4a1-bb8e-4b8a-ae3d-3a8813054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por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3dc29-9a98-4c1b-8a16-a2e62bfdb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3038f7-01d3-45c6-9ff3-08a5a011bc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portDate" ma:index="24" nillable="true" ma:displayName="Report Date" ma:format="DateOnly" ma:internalName="Report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7a4a1-bb8e-4b8a-ae3d-3a88130541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35f33fe-9ac4-4956-ba8d-13b9cc74ee39}" ma:internalName="TaxCatchAll" ma:showField="CatchAllData" ma:web="f727a4a1-bb8e-4b8a-ae3d-3a88130541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4C23E6-83A8-49FB-BC48-B06B63160C55}">
  <ds:schemaRefs>
    <ds:schemaRef ds:uri="http://schemas.microsoft.com/office/2006/documentManagement/types"/>
    <ds:schemaRef ds:uri="http://purl.org/dc/elements/1.1/"/>
    <ds:schemaRef ds:uri="f727a4a1-bb8e-4b8a-ae3d-3a88130541b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3193dc29-9a98-4c1b-8a16-a2e62bfdba9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4B3EA9-FC7B-416C-8784-9C377926CC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E39F0-5D32-4D62-9594-456E6422F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3dc29-9a98-4c1b-8a16-a2e62bfdba94"/>
    <ds:schemaRef ds:uri="f727a4a1-bb8e-4b8a-ae3d-3a8813054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769</Words>
  <Application>Microsoft Macintosh PowerPoint</Application>
  <PresentationFormat>Widescreen</PresentationFormat>
  <Paragraphs>97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Gotham Rounded Medium</vt:lpstr>
      <vt:lpstr>Wingdings</vt:lpstr>
      <vt:lpstr>2_FirstPoint_Theme_Blue</vt:lpstr>
      <vt:lpstr>CQRS Local - System Training GP Reimbursement Scheme Commissioners and GP Practices Presented by: David O’Brien</vt:lpstr>
      <vt:lpstr>Today’s Session</vt:lpstr>
      <vt:lpstr>Who Are We?</vt:lpstr>
      <vt:lpstr>The End-to-End Process</vt:lpstr>
      <vt:lpstr>Nik Thoren</vt:lpstr>
      <vt:lpstr>GP Reimbursement  Scheme</vt:lpstr>
      <vt:lpstr>Submission of Future Claims</vt:lpstr>
      <vt:lpstr>System Demonstration</vt:lpstr>
      <vt:lpstr>Refer to the Chat for…..</vt:lpstr>
      <vt:lpstr>What we Covered Today:</vt:lpstr>
      <vt:lpstr> Thank you for Attending</vt:lpstr>
      <vt:lpstr>Help and Support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CQRS Local - System Training</dc:title>
  <dc:subject/>
  <dc:creator>David O'Brien (MLCSU)</dc:creator>
  <cp:keywords/>
  <dc:description/>
  <cp:lastModifiedBy>RUDD, Gemma (NHS MIDLANDS AND LANCASHIRE COMMISSIONING SUPPORT UNIT)</cp:lastModifiedBy>
  <cp:revision>66</cp:revision>
  <dcterms:created xsi:type="dcterms:W3CDTF">2021-04-20T07:33:11Z</dcterms:created>
  <dcterms:modified xsi:type="dcterms:W3CDTF">2026-06-01T13:22:10Z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0x010100B5C9E7B9F0E3A94E8C6C9499DE4C927C</vt:lpwstr>
  </property>
  <property fmtid="{D5CDD505-2E9C-101B-9397-08002B2CF9AE}" pid="3" name="MediaServiceImageTags">
    <vt:lpwstr/>
  </property>
</Properties>
</file>